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6" r:id="rId9"/>
    <p:sldId id="262" r:id="rId10"/>
    <p:sldId id="267" r:id="rId11"/>
    <p:sldId id="263" r:id="rId12"/>
    <p:sldId id="268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4" y="-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07AE786-AE0A-4D2A-8D84-AAB3070C8E4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133599"/>
          </a:xfrm>
        </p:spPr>
        <p:txBody>
          <a:bodyPr/>
          <a:lstStyle/>
          <a:p>
            <a:r>
              <a:rPr lang="en-US" sz="7200" dirty="0" smtClean="0"/>
              <a:t>ACT English Test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981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5 Passages</a:t>
            </a:r>
          </a:p>
          <a:p>
            <a:r>
              <a:rPr lang="en-US" sz="3200" dirty="0" smtClean="0"/>
              <a:t>75 Questions</a:t>
            </a:r>
          </a:p>
          <a:p>
            <a:r>
              <a:rPr lang="en-US" sz="3200" dirty="0" smtClean="0"/>
              <a:t>45 Minutes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23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sz="3600" dirty="0"/>
              <a:t>“At this point, the writer is considering adding…”</a:t>
            </a:r>
          </a:p>
          <a:p>
            <a:pPr lvl="1"/>
            <a:r>
              <a:rPr lang="en-US" sz="3000" dirty="0"/>
              <a:t>(Question #64 page </a:t>
            </a:r>
            <a:r>
              <a:rPr lang="en-US" sz="3000" dirty="0" smtClean="0"/>
              <a:t>338/350)</a:t>
            </a:r>
            <a:endParaRPr lang="en-US" sz="3000" dirty="0"/>
          </a:p>
          <a:p>
            <a:r>
              <a:rPr lang="en-US" sz="3600" dirty="0"/>
              <a:t>“If the writer were to delete the preceding…”</a:t>
            </a:r>
          </a:p>
          <a:p>
            <a:pPr lvl="1"/>
            <a:r>
              <a:rPr lang="en-US" sz="3000" dirty="0"/>
              <a:t>(Question #74 page </a:t>
            </a:r>
            <a:r>
              <a:rPr lang="en-US" sz="3000" dirty="0" smtClean="0"/>
              <a:t>339/351)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7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How do I answer these questions?</a:t>
            </a:r>
          </a:p>
          <a:p>
            <a:pPr lvl="1"/>
            <a:r>
              <a:rPr lang="en-US" sz="3200" dirty="0" smtClean="0"/>
              <a:t>Is the information relevant or irrelevant to the focus of the paragraph of passage?</a:t>
            </a:r>
          </a:p>
          <a:p>
            <a:pPr lvl="1"/>
            <a:r>
              <a:rPr lang="en-US" sz="3200" dirty="0" smtClean="0"/>
              <a:t>Two answers say YES and two say NO</a:t>
            </a:r>
          </a:p>
          <a:p>
            <a:pPr lvl="1"/>
            <a:r>
              <a:rPr lang="en-US" sz="3200" dirty="0" smtClean="0"/>
              <a:t>First determine whether the answer is YES or NO</a:t>
            </a:r>
          </a:p>
          <a:p>
            <a:pPr marL="457200" lvl="1" indent="0">
              <a:buNone/>
            </a:pPr>
            <a:r>
              <a:rPr lang="en-US" sz="3200" dirty="0" smtClean="0"/>
              <a:t>(continued on next slide)</a:t>
            </a:r>
          </a:p>
        </p:txBody>
      </p:sp>
    </p:spTree>
    <p:extLst>
      <p:ext uri="{BB962C8B-B14F-4D97-AF65-F5344CB8AC3E}">
        <p14:creationId xmlns:p14="http://schemas.microsoft.com/office/powerpoint/2010/main" val="307297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do I answer these questions?</a:t>
            </a:r>
          </a:p>
          <a:p>
            <a:pPr marL="457200" lvl="1" indent="0">
              <a:buNone/>
            </a:pPr>
            <a:r>
              <a:rPr lang="en-US" sz="3000" dirty="0" smtClean="0"/>
              <a:t>(continued from previous slide)</a:t>
            </a:r>
          </a:p>
          <a:p>
            <a:pPr lvl="1"/>
            <a:r>
              <a:rPr lang="en-US" sz="3000" dirty="0" smtClean="0"/>
              <a:t>This will eliminate two of the four responses.</a:t>
            </a:r>
          </a:p>
          <a:p>
            <a:pPr lvl="1"/>
            <a:r>
              <a:rPr lang="en-US" sz="3000" dirty="0" smtClean="0"/>
              <a:t>Then state in your own words why the information should be added or removed.</a:t>
            </a:r>
          </a:p>
          <a:p>
            <a:pPr lvl="1"/>
            <a:r>
              <a:rPr lang="en-US" sz="3000" dirty="0" smtClean="0"/>
              <a:t>The answer will then be clear.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4836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These questions ask you to recognize irrelevant material – material that is technically correct but does not relate to the topic being discussed.</a:t>
            </a:r>
          </a:p>
        </p:txBody>
      </p:sp>
    </p:spTree>
    <p:extLst>
      <p:ext uri="{BB962C8B-B14F-4D97-AF65-F5344CB8AC3E}">
        <p14:creationId xmlns:p14="http://schemas.microsoft.com/office/powerpoint/2010/main" val="28132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“At this point, the writer is considering adding…”</a:t>
            </a:r>
          </a:p>
          <a:p>
            <a:pPr lvl="1"/>
            <a:r>
              <a:rPr lang="en-US" sz="3000" dirty="0"/>
              <a:t>(Question #27 page </a:t>
            </a:r>
            <a:r>
              <a:rPr lang="en-US" sz="3000" dirty="0" smtClean="0"/>
              <a:t>332/344)</a:t>
            </a:r>
            <a:endParaRPr lang="en-US" sz="3000" dirty="0"/>
          </a:p>
          <a:p>
            <a:pPr lvl="1"/>
            <a:r>
              <a:rPr lang="en-US" sz="3000" dirty="0"/>
              <a:t>Notice that the question seeks to add irrelevant material to the passage</a:t>
            </a:r>
            <a:r>
              <a:rPr lang="en-US" sz="3000" dirty="0" smtClean="0"/>
              <a:t>.</a:t>
            </a:r>
          </a:p>
          <a:p>
            <a:pPr lvl="1"/>
            <a:r>
              <a:rPr lang="en-US" sz="3000" dirty="0" smtClean="0"/>
              <a:t>Always be concise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85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recognize the proper order of words, sentences, and paragraphs</a:t>
            </a:r>
          </a:p>
          <a:p>
            <a:r>
              <a:rPr lang="en-US" sz="3600" dirty="0" smtClean="0"/>
              <a:t>Ideas should flow logically and coherently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49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21040" cy="1219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You will need to recognize logical order in…</a:t>
            </a:r>
            <a:endParaRPr lang="en-US" sz="3600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38682"/>
            <a:ext cx="22860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ttp://edtech2.boisestate.edu/brandonworkentin/502/images/conceptmap_essay.gif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4"/>
          <a:stretch/>
        </p:blipFill>
        <p:spPr bwMode="auto">
          <a:xfrm>
            <a:off x="6226467" y="3538682"/>
            <a:ext cx="2247897" cy="18842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9" name="Picture 11" descr="http://exchangedownloads.smarttech.com/public/content/b8/b8f40b0a-cf4d-46f9-9f0f-068509c61fdd/previews/medium/00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17900"/>
            <a:ext cx="2102427" cy="17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8200" y="29718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Sentences		Paragraphs		    Essays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33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Transitions help with the flow and logical order of the writing.</a:t>
            </a:r>
          </a:p>
          <a:p>
            <a:r>
              <a:rPr lang="en-US" sz="3600" dirty="0" smtClean="0"/>
              <a:t>Transition questions are the most common rhetoric question on the ACT.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5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Transitions typically fall into three main categories:</a:t>
            </a:r>
          </a:p>
          <a:p>
            <a:pPr lvl="1"/>
            <a:r>
              <a:rPr lang="en-US" sz="3000" dirty="0" smtClean="0"/>
              <a:t>Transitions within sentences</a:t>
            </a:r>
          </a:p>
          <a:p>
            <a:pPr lvl="1"/>
            <a:r>
              <a:rPr lang="en-US" sz="3000" dirty="0" smtClean="0"/>
              <a:t>Transitions between sentences</a:t>
            </a:r>
          </a:p>
          <a:p>
            <a:pPr lvl="1"/>
            <a:r>
              <a:rPr lang="en-US" sz="3000" dirty="0" smtClean="0"/>
              <a:t>Transitions between paragraphs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61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Types of Transitions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160895"/>
              </p:ext>
            </p:extLst>
          </p:nvPr>
        </p:nvGraphicFramePr>
        <p:xfrm>
          <a:off x="609600" y="1447800"/>
          <a:ext cx="7848600" cy="4847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366957"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Contradictors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Cause</a:t>
                      </a:r>
                      <a:r>
                        <a:rPr lang="en-US" baseline="0" dirty="0" smtClean="0"/>
                        <a:t> and Effect</a:t>
                      </a:r>
                      <a:endParaRPr lang="en-US" dirty="0"/>
                    </a:p>
                  </a:txBody>
                  <a:tcPr/>
                </a:tc>
              </a:tr>
              <a:tr h="4433643">
                <a:tc>
                  <a:txBody>
                    <a:bodyPr/>
                    <a:lstStyle/>
                    <a:p>
                      <a:r>
                        <a:rPr lang="en-US" dirty="0" smtClean="0"/>
                        <a:t>And</a:t>
                      </a:r>
                    </a:p>
                    <a:p>
                      <a:r>
                        <a:rPr lang="en-US" dirty="0" smtClean="0"/>
                        <a:t>Also</a:t>
                      </a:r>
                    </a:p>
                    <a:p>
                      <a:r>
                        <a:rPr lang="en-US" dirty="0" smtClean="0"/>
                        <a:t>Finally</a:t>
                      </a:r>
                    </a:p>
                    <a:p>
                      <a:r>
                        <a:rPr lang="en-US" dirty="0" smtClean="0"/>
                        <a:t>Furthermore</a:t>
                      </a:r>
                    </a:p>
                    <a:p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addition</a:t>
                      </a:r>
                    </a:p>
                    <a:p>
                      <a:r>
                        <a:rPr lang="en-US" baseline="0" dirty="0" smtClean="0"/>
                        <a:t>In conclusion</a:t>
                      </a:r>
                    </a:p>
                    <a:p>
                      <a:r>
                        <a:rPr lang="en-US" baseline="0" dirty="0" smtClean="0"/>
                        <a:t>In fact</a:t>
                      </a:r>
                    </a:p>
                    <a:p>
                      <a:r>
                        <a:rPr lang="en-US" baseline="0" dirty="0" smtClean="0"/>
                        <a:t>Indeed</a:t>
                      </a:r>
                    </a:p>
                    <a:p>
                      <a:r>
                        <a:rPr lang="en-US" baseline="0" dirty="0" smtClean="0"/>
                        <a:t>Likewise</a:t>
                      </a:r>
                    </a:p>
                    <a:p>
                      <a:r>
                        <a:rPr lang="en-US" baseline="0" dirty="0" smtClean="0"/>
                        <a:t>Moreover</a:t>
                      </a:r>
                    </a:p>
                    <a:p>
                      <a:r>
                        <a:rPr lang="en-US" baseline="0" dirty="0" smtClean="0"/>
                        <a:t>Next</a:t>
                      </a:r>
                    </a:p>
                    <a:p>
                      <a:r>
                        <a:rPr lang="en-US" baseline="0" dirty="0" smtClean="0"/>
                        <a:t>Of course</a:t>
                      </a:r>
                    </a:p>
                    <a:p>
                      <a:r>
                        <a:rPr lang="en-US" baseline="0" dirty="0" smtClean="0"/>
                        <a:t>Similarly</a:t>
                      </a:r>
                    </a:p>
                    <a:p>
                      <a:r>
                        <a:rPr lang="en-US" baseline="0" dirty="0" smtClean="0"/>
                        <a:t>Then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Although</a:t>
                      </a:r>
                    </a:p>
                    <a:p>
                      <a:r>
                        <a:rPr lang="en-US" dirty="0" smtClean="0"/>
                        <a:t>But</a:t>
                      </a:r>
                    </a:p>
                    <a:p>
                      <a:r>
                        <a:rPr lang="en-US" dirty="0" smtClean="0"/>
                        <a:t>Despite</a:t>
                      </a:r>
                    </a:p>
                    <a:p>
                      <a:r>
                        <a:rPr lang="en-US" dirty="0" smtClean="0"/>
                        <a:t>Even so</a:t>
                      </a:r>
                    </a:p>
                    <a:p>
                      <a:r>
                        <a:rPr lang="en-US" dirty="0" smtClean="0"/>
                        <a:t>Even</a:t>
                      </a:r>
                      <a:r>
                        <a:rPr lang="en-US" baseline="0" dirty="0" smtClean="0"/>
                        <a:t> though</a:t>
                      </a:r>
                    </a:p>
                    <a:p>
                      <a:r>
                        <a:rPr lang="en-US" baseline="0" dirty="0" smtClean="0"/>
                        <a:t>However</a:t>
                      </a:r>
                    </a:p>
                    <a:p>
                      <a:r>
                        <a:rPr lang="en-US" baseline="0" dirty="0" smtClean="0"/>
                        <a:t>In contrast</a:t>
                      </a:r>
                    </a:p>
                    <a:p>
                      <a:r>
                        <a:rPr lang="en-US" baseline="0" dirty="0" smtClean="0"/>
                        <a:t>In spite of</a:t>
                      </a:r>
                    </a:p>
                    <a:p>
                      <a:r>
                        <a:rPr lang="en-US" baseline="0" dirty="0" smtClean="0"/>
                        <a:t>Instead</a:t>
                      </a:r>
                    </a:p>
                    <a:p>
                      <a:r>
                        <a:rPr lang="en-US" baseline="0" dirty="0" smtClean="0"/>
                        <a:t>Meanwhile</a:t>
                      </a:r>
                    </a:p>
                    <a:p>
                      <a:r>
                        <a:rPr lang="en-US" baseline="0" dirty="0" smtClean="0"/>
                        <a:t>Nevertheless</a:t>
                      </a:r>
                    </a:p>
                    <a:p>
                      <a:r>
                        <a:rPr lang="en-US" baseline="0" dirty="0" smtClean="0"/>
                        <a:t>On the contrary</a:t>
                      </a:r>
                    </a:p>
                    <a:p>
                      <a:r>
                        <a:rPr lang="en-US" baseline="0" dirty="0" smtClean="0"/>
                        <a:t>On the other hand</a:t>
                      </a:r>
                    </a:p>
                    <a:p>
                      <a:r>
                        <a:rPr lang="en-US" baseline="0" dirty="0" smtClean="0"/>
                        <a:t>Rather</a:t>
                      </a:r>
                    </a:p>
                    <a:p>
                      <a:r>
                        <a:rPr lang="en-US" baseline="0" dirty="0" smtClean="0"/>
                        <a:t>While</a:t>
                      </a:r>
                    </a:p>
                    <a:p>
                      <a:r>
                        <a:rPr lang="en-US" baseline="0" dirty="0" smtClean="0"/>
                        <a:t>Yet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Accordingly</a:t>
                      </a:r>
                    </a:p>
                    <a:p>
                      <a:r>
                        <a:rPr lang="en-US" dirty="0" smtClean="0"/>
                        <a:t>As a result</a:t>
                      </a:r>
                    </a:p>
                    <a:p>
                      <a:r>
                        <a:rPr lang="en-US" dirty="0" smtClean="0"/>
                        <a:t>As such</a:t>
                      </a:r>
                    </a:p>
                    <a:p>
                      <a:r>
                        <a:rPr lang="en-US" dirty="0" smtClean="0"/>
                        <a:t>Because</a:t>
                      </a:r>
                    </a:p>
                    <a:p>
                      <a:r>
                        <a:rPr lang="en-US" dirty="0" smtClean="0"/>
                        <a:t>Consequently</a:t>
                      </a:r>
                    </a:p>
                    <a:p>
                      <a:r>
                        <a:rPr lang="en-US" dirty="0" smtClean="0"/>
                        <a:t>For</a:t>
                      </a:r>
                    </a:p>
                    <a:p>
                      <a:r>
                        <a:rPr lang="en-US" dirty="0" smtClean="0"/>
                        <a:t>So</a:t>
                      </a:r>
                    </a:p>
                    <a:p>
                      <a:r>
                        <a:rPr lang="en-US" dirty="0" smtClean="0"/>
                        <a:t>Therefore</a:t>
                      </a:r>
                    </a:p>
                    <a:p>
                      <a:r>
                        <a:rPr lang="en-US" dirty="0" smtClean="0"/>
                        <a:t>Thus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88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4200" dirty="0" smtClean="0"/>
              <a:t>Production of Writing (29-32%)</a:t>
            </a:r>
          </a:p>
          <a:p>
            <a:pPr lvl="1"/>
            <a:r>
              <a:rPr lang="en-US" sz="3500" dirty="0" smtClean="0"/>
              <a:t>Determine whether a text’s goal has been reached (</a:t>
            </a:r>
            <a:r>
              <a:rPr lang="en-US" sz="3500" b="1" dirty="0" smtClean="0"/>
              <a:t>Purpose</a:t>
            </a:r>
            <a:r>
              <a:rPr lang="en-US" sz="3500" dirty="0" smtClean="0"/>
              <a:t>)</a:t>
            </a:r>
          </a:p>
          <a:p>
            <a:pPr lvl="1"/>
            <a:r>
              <a:rPr lang="en-US" sz="3500" dirty="0" smtClean="0"/>
              <a:t>Evaluate relevance of material (</a:t>
            </a:r>
            <a:r>
              <a:rPr lang="en-US" sz="3500" b="1" dirty="0" smtClean="0"/>
              <a:t>Relevancy</a:t>
            </a:r>
            <a:r>
              <a:rPr lang="en-US" sz="3500" dirty="0" smtClean="0"/>
              <a:t>)</a:t>
            </a:r>
          </a:p>
          <a:p>
            <a:pPr lvl="1"/>
            <a:r>
              <a:rPr lang="en-US" sz="3500" dirty="0" smtClean="0"/>
              <a:t>Ensure logical organization, smooth flow, proper transitions, effective introduction and conclusion (</a:t>
            </a:r>
            <a:r>
              <a:rPr lang="en-US" sz="3500" b="1" dirty="0" smtClean="0"/>
              <a:t>Organization</a:t>
            </a:r>
            <a:r>
              <a:rPr lang="en-US" sz="3500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Transitional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identify the best transitional sentences between paragraphs.</a:t>
            </a:r>
          </a:p>
          <a:p>
            <a:r>
              <a:rPr lang="en-US" sz="3600" dirty="0" smtClean="0"/>
              <a:t>“Which choice best introduces the subject of the paragraph…”</a:t>
            </a:r>
          </a:p>
          <a:p>
            <a:pPr lvl="1"/>
            <a:r>
              <a:rPr lang="en-US" sz="2800" dirty="0" smtClean="0"/>
              <a:t>(Question #22 page </a:t>
            </a:r>
            <a:r>
              <a:rPr lang="en-US" sz="2800" dirty="0" smtClean="0"/>
              <a:t>331/343)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26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maintain consistency in style and tone.</a:t>
            </a:r>
          </a:p>
          <a:p>
            <a:r>
              <a:rPr lang="en-US" sz="3600" dirty="0" smtClean="0"/>
              <a:t>Formal vs. Casual Style</a:t>
            </a:r>
          </a:p>
          <a:p>
            <a:pPr lvl="1"/>
            <a:r>
              <a:rPr lang="en-US" sz="2800" dirty="0" smtClean="0"/>
              <a:t>Point of View</a:t>
            </a:r>
          </a:p>
          <a:p>
            <a:pPr lvl="1"/>
            <a:r>
              <a:rPr lang="en-US" sz="2800" dirty="0" smtClean="0"/>
              <a:t>Word Choice (Diction)</a:t>
            </a:r>
          </a:p>
          <a:p>
            <a:pPr lvl="1"/>
            <a:r>
              <a:rPr lang="en-US" sz="2800" dirty="0" smtClean="0"/>
              <a:t>Subject Matter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8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Words have multiple meanings:</a:t>
            </a:r>
          </a:p>
          <a:p>
            <a:pPr lvl="1"/>
            <a:r>
              <a:rPr lang="en-US" sz="2800" dirty="0" smtClean="0"/>
              <a:t>Denotation – definition without emotional attachment</a:t>
            </a:r>
          </a:p>
          <a:p>
            <a:pPr lvl="1"/>
            <a:r>
              <a:rPr lang="en-US" sz="2800" dirty="0" smtClean="0"/>
              <a:t>Connotation – definition with emotional attachment</a:t>
            </a:r>
          </a:p>
          <a:p>
            <a:r>
              <a:rPr lang="en-US" sz="3600" dirty="0" smtClean="0"/>
              <a:t>What is wrong with the following statement?</a:t>
            </a:r>
          </a:p>
          <a:p>
            <a:pPr lvl="1"/>
            <a:r>
              <a:rPr lang="en-US" sz="2800" dirty="0" smtClean="0"/>
              <a:t>The doctor found that the new procedure caused his mortality rate to drop </a:t>
            </a:r>
            <a:r>
              <a:rPr lang="en-US" sz="2800" b="1" dirty="0" smtClean="0"/>
              <a:t>alarmingly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19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657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Then vs. Than</a:t>
            </a:r>
          </a:p>
          <a:p>
            <a:pPr lvl="1"/>
            <a:r>
              <a:rPr lang="en-US" sz="2800" dirty="0" smtClean="0"/>
              <a:t>Then = Next</a:t>
            </a:r>
          </a:p>
          <a:p>
            <a:pPr lvl="1"/>
            <a:r>
              <a:rPr lang="en-US" sz="2800" dirty="0" smtClean="0"/>
              <a:t>Than = Comparison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3000" dirty="0" smtClean="0"/>
              <a:t>The cookies were better </a:t>
            </a:r>
            <a:r>
              <a:rPr lang="en-US" sz="3000" b="1" dirty="0" smtClean="0"/>
              <a:t>then</a:t>
            </a:r>
            <a:r>
              <a:rPr lang="en-US" sz="3000" dirty="0" smtClean="0"/>
              <a:t> the cake.</a:t>
            </a:r>
          </a:p>
          <a:p>
            <a:pPr marL="457200" lvl="1" indent="0">
              <a:buNone/>
            </a:pPr>
            <a:r>
              <a:rPr lang="en-US" sz="3000" dirty="0" smtClean="0"/>
              <a:t>The cookies were better </a:t>
            </a:r>
            <a:r>
              <a:rPr lang="en-US" sz="3000" b="1" dirty="0" smtClean="0"/>
              <a:t>than</a:t>
            </a:r>
            <a:r>
              <a:rPr lang="en-US" sz="3000" dirty="0" smtClean="0"/>
              <a:t> the cake.</a:t>
            </a:r>
          </a:p>
        </p:txBody>
      </p:sp>
    </p:spTree>
    <p:extLst>
      <p:ext uri="{BB962C8B-B14F-4D97-AF65-F5344CB8AC3E}">
        <p14:creationId xmlns:p14="http://schemas.microsoft.com/office/powerpoint/2010/main" val="35340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657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Are vs. Our</a:t>
            </a:r>
          </a:p>
          <a:p>
            <a:pPr lvl="1"/>
            <a:r>
              <a:rPr lang="en-US" sz="2800" dirty="0" smtClean="0"/>
              <a:t>Are = Verb</a:t>
            </a:r>
          </a:p>
          <a:p>
            <a:pPr lvl="1"/>
            <a:r>
              <a:rPr lang="en-US" sz="2800" dirty="0" smtClean="0"/>
              <a:t>Our = Possessive Pronoun</a:t>
            </a:r>
          </a:p>
          <a:p>
            <a:pPr lvl="1"/>
            <a:endParaRPr lang="en-US" sz="2800" dirty="0"/>
          </a:p>
          <a:p>
            <a:pPr marL="457200" lvl="1" indent="0">
              <a:buNone/>
            </a:pPr>
            <a:r>
              <a:rPr lang="en-US" sz="2800" dirty="0" smtClean="0"/>
              <a:t>Grandma brought the dog to </a:t>
            </a:r>
            <a:r>
              <a:rPr lang="en-US" sz="2800" b="1" dirty="0" smtClean="0"/>
              <a:t>are</a:t>
            </a:r>
            <a:r>
              <a:rPr lang="en-US" sz="2800" dirty="0" smtClean="0"/>
              <a:t> house.</a:t>
            </a:r>
          </a:p>
          <a:p>
            <a:pPr marL="457200" lvl="1" indent="0">
              <a:buNone/>
            </a:pPr>
            <a:r>
              <a:rPr lang="en-US" sz="2800" dirty="0" smtClean="0"/>
              <a:t>Grandma brought the dog to </a:t>
            </a:r>
            <a:r>
              <a:rPr lang="en-US" sz="2800" b="1" dirty="0" smtClean="0"/>
              <a:t>our</a:t>
            </a:r>
            <a:r>
              <a:rPr lang="en-US" sz="2800" dirty="0" smtClean="0"/>
              <a:t> house.</a:t>
            </a:r>
          </a:p>
        </p:txBody>
      </p:sp>
    </p:spTree>
    <p:extLst>
      <p:ext uri="{BB962C8B-B14F-4D97-AF65-F5344CB8AC3E}">
        <p14:creationId xmlns:p14="http://schemas.microsoft.com/office/powerpoint/2010/main" val="25058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240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Have vs. Of</a:t>
            </a:r>
          </a:p>
          <a:p>
            <a:r>
              <a:rPr lang="en-US" sz="3600" i="1" dirty="0" smtClean="0"/>
              <a:t>Could</a:t>
            </a:r>
            <a:r>
              <a:rPr lang="en-US" sz="3600" dirty="0" smtClean="0"/>
              <a:t>, </a:t>
            </a:r>
            <a:r>
              <a:rPr lang="en-US" sz="3600" i="1" dirty="0" smtClean="0"/>
              <a:t>should</a:t>
            </a:r>
            <a:r>
              <a:rPr lang="en-US" sz="3600" dirty="0" smtClean="0"/>
              <a:t>, </a:t>
            </a:r>
            <a:r>
              <a:rPr lang="en-US" sz="3600" i="1" dirty="0" smtClean="0"/>
              <a:t>would</a:t>
            </a:r>
            <a:r>
              <a:rPr lang="en-US" sz="3600" dirty="0" smtClean="0"/>
              <a:t>, </a:t>
            </a:r>
            <a:r>
              <a:rPr lang="en-US" sz="3600" i="1" dirty="0" smtClean="0"/>
              <a:t>might</a:t>
            </a:r>
            <a:r>
              <a:rPr lang="en-US" sz="3600" dirty="0" smtClean="0"/>
              <a:t> should always be followed by </a:t>
            </a:r>
            <a:r>
              <a:rPr lang="en-US" sz="3600" i="1" dirty="0" smtClean="0"/>
              <a:t>have</a:t>
            </a:r>
            <a:r>
              <a:rPr lang="en-US" sz="3600" dirty="0" smtClean="0"/>
              <a:t>, NOT </a:t>
            </a:r>
            <a:r>
              <a:rPr lang="en-US" sz="3600" i="1" dirty="0" smtClean="0"/>
              <a:t>of</a:t>
            </a:r>
          </a:p>
          <a:p>
            <a:pPr lvl="1"/>
            <a:r>
              <a:rPr lang="en-US" sz="2800" dirty="0" smtClean="0"/>
              <a:t>We </a:t>
            </a:r>
            <a:r>
              <a:rPr lang="en-US" sz="2800" b="1" dirty="0" smtClean="0"/>
              <a:t>should of </a:t>
            </a:r>
            <a:r>
              <a:rPr lang="en-US" sz="2800" dirty="0" smtClean="0"/>
              <a:t>went to a movie instead of the park due to the rainy weather.</a:t>
            </a:r>
          </a:p>
          <a:p>
            <a:pPr lvl="1"/>
            <a:r>
              <a:rPr lang="en-US" sz="2800" dirty="0" smtClean="0"/>
              <a:t>We </a:t>
            </a:r>
            <a:r>
              <a:rPr lang="en-US" sz="2800" b="1" dirty="0" smtClean="0"/>
              <a:t>should have </a:t>
            </a:r>
            <a:r>
              <a:rPr lang="en-US" sz="2800" dirty="0" smtClean="0"/>
              <a:t>went to a movie instead of the park due to the rainy weather.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951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 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6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1. When in doubt, remove the underlined portion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886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Taking it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1/3 of questions on the ACT are for bad writing habits such as long windedness, repetitiousness, and irrelevance</a:t>
            </a:r>
          </a:p>
          <a:p>
            <a:r>
              <a:rPr lang="en-US" sz="3600" dirty="0" smtClean="0"/>
              <a:t>Be Concise – The shortest answers are correct ½ of the time</a:t>
            </a:r>
          </a:p>
          <a:p>
            <a:r>
              <a:rPr lang="en-US" sz="3600" dirty="0" smtClean="0"/>
              <a:t>Omit – when offered this is the shortest answer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546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When in Doubt </a:t>
            </a:r>
            <a:br>
              <a:rPr lang="en-US" dirty="0" smtClean="0"/>
            </a:br>
            <a:r>
              <a:rPr lang="en-US" dirty="0" smtClean="0"/>
              <a:t>Omit or Remove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Always try to remove unnecessary or irrelevant words.</a:t>
            </a:r>
          </a:p>
          <a:p>
            <a:r>
              <a:rPr lang="en-US" sz="3600" dirty="0" smtClean="0"/>
              <a:t>Look for technical errors only after you have decided the underlined selection is concise and relevant.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55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</a:t>
            </a:r>
            <a:br>
              <a:rPr lang="en-US" sz="4800" dirty="0" smtClean="0"/>
            </a:br>
            <a:r>
              <a:rPr lang="en-US" sz="4800" dirty="0" smtClean="0"/>
              <a:t>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152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2. Make it make sense!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695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Knowledge of Language (13-19%)</a:t>
            </a:r>
          </a:p>
          <a:p>
            <a:pPr lvl="1"/>
            <a:r>
              <a:rPr lang="en-US" sz="3200" dirty="0"/>
              <a:t>Ensure concise word choice</a:t>
            </a:r>
          </a:p>
          <a:p>
            <a:pPr lvl="1"/>
            <a:r>
              <a:rPr lang="en-US" sz="3200" dirty="0"/>
              <a:t>Maintain consistency in style and tone (</a:t>
            </a:r>
            <a:r>
              <a:rPr lang="en-US" sz="3200" b="1" dirty="0"/>
              <a:t>Style</a:t>
            </a:r>
            <a:r>
              <a:rPr lang="en-US" sz="32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Make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Complete Sentences – Fragments and run-ons appear frequently on the ACT</a:t>
            </a:r>
          </a:p>
          <a:p>
            <a:r>
              <a:rPr lang="en-US" sz="3600" dirty="0" smtClean="0"/>
              <a:t>Correctly placed modifiers</a:t>
            </a:r>
          </a:p>
          <a:p>
            <a:r>
              <a:rPr lang="en-US" sz="3600" dirty="0" smtClean="0"/>
              <a:t>Adequate and appropriate transitions</a:t>
            </a:r>
          </a:p>
          <a:p>
            <a:r>
              <a:rPr lang="en-US" sz="3600" dirty="0" smtClean="0"/>
              <a:t>Correct verb usage</a:t>
            </a:r>
          </a:p>
          <a:p>
            <a:r>
              <a:rPr lang="en-US" sz="3600" dirty="0" smtClean="0"/>
              <a:t>Consistent tone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101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</a:t>
            </a:r>
            <a:br>
              <a:rPr lang="en-US" sz="4800" dirty="0" smtClean="0"/>
            </a:br>
            <a:r>
              <a:rPr lang="en-US" sz="4800" dirty="0" smtClean="0"/>
              <a:t>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667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smtClean="0"/>
              <a:t>3. Trust </a:t>
            </a:r>
            <a:r>
              <a:rPr lang="en-US" sz="3600" dirty="0" smtClean="0"/>
              <a:t>your ear!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220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Your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Look for any of the following:</a:t>
            </a:r>
          </a:p>
          <a:p>
            <a:pPr lvl="1"/>
            <a:r>
              <a:rPr lang="en-US" sz="2800" dirty="0" smtClean="0"/>
              <a:t>Shifts in construction</a:t>
            </a:r>
          </a:p>
          <a:p>
            <a:pPr lvl="1"/>
            <a:r>
              <a:rPr lang="en-US" sz="2800" dirty="0" smtClean="0"/>
              <a:t>Shifts in tone, point of view, tense, or number</a:t>
            </a:r>
          </a:p>
          <a:p>
            <a:pPr lvl="1"/>
            <a:r>
              <a:rPr lang="en-US" sz="2800" dirty="0" smtClean="0"/>
              <a:t>Shifts in dialect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17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Conventions of English (51-56%)</a:t>
            </a:r>
          </a:p>
          <a:p>
            <a:pPr lvl="1"/>
            <a:r>
              <a:rPr lang="en-US" sz="3500" dirty="0" smtClean="0"/>
              <a:t>Apply understanding of conventions of standard English</a:t>
            </a:r>
          </a:p>
          <a:p>
            <a:pPr lvl="1"/>
            <a:r>
              <a:rPr lang="en-US" sz="3500" dirty="0" smtClean="0"/>
              <a:t>Apply understanding of sentence structure and formation</a:t>
            </a:r>
          </a:p>
          <a:p>
            <a:pPr lvl="1"/>
            <a:r>
              <a:rPr lang="en-US" sz="3500" dirty="0" smtClean="0"/>
              <a:t>Make revisions to improve writing</a:t>
            </a:r>
          </a:p>
          <a:p>
            <a:pPr lvl="1"/>
            <a:r>
              <a:rPr lang="en-US" sz="3500" dirty="0" smtClean="0"/>
              <a:t>Recognize common problems with punctuation</a:t>
            </a:r>
          </a:p>
          <a:p>
            <a:pPr lvl="1"/>
            <a:r>
              <a:rPr lang="en-US" sz="3500" dirty="0" smtClean="0"/>
              <a:t>Recognize common problems with usage</a:t>
            </a:r>
          </a:p>
        </p:txBody>
      </p:sp>
    </p:spTree>
    <p:extLst>
      <p:ext uri="{BB962C8B-B14F-4D97-AF65-F5344CB8AC3E}">
        <p14:creationId xmlns:p14="http://schemas.microsoft.com/office/powerpoint/2010/main" val="60644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of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r>
              <a:rPr lang="en-US" sz="3600" dirty="0" smtClean="0"/>
              <a:t>These questions ask you to apply your understanding of the </a:t>
            </a:r>
            <a:r>
              <a:rPr lang="en-US" sz="3600" b="1" dirty="0" smtClean="0"/>
              <a:t>purpose</a:t>
            </a:r>
            <a:r>
              <a:rPr lang="en-US" sz="3600" dirty="0" smtClean="0"/>
              <a:t> and </a:t>
            </a:r>
            <a:r>
              <a:rPr lang="en-US" sz="3600" b="1" dirty="0" smtClean="0"/>
              <a:t>focus</a:t>
            </a:r>
            <a:r>
              <a:rPr lang="en-US" sz="3600" dirty="0" smtClean="0"/>
              <a:t> of a piece of writing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77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Writer’s Goal or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determine if the writing does what the author intended for it to do.</a:t>
            </a:r>
          </a:p>
          <a:p>
            <a:r>
              <a:rPr lang="en-US" sz="3200" dirty="0" smtClean="0"/>
              <a:t>“Suppose the writer’s goal had been…”(Question #15 page </a:t>
            </a:r>
            <a:r>
              <a:rPr lang="en-US" sz="3200" dirty="0" smtClean="0"/>
              <a:t>330/342)</a:t>
            </a:r>
            <a:endParaRPr lang="en-US" sz="3200" dirty="0" smtClean="0"/>
          </a:p>
          <a:p>
            <a:r>
              <a:rPr lang="en-US" sz="3200" dirty="0" smtClean="0"/>
              <a:t>“Suppose the writer’s primary purpose had been…” (Question #75 page </a:t>
            </a:r>
            <a:r>
              <a:rPr lang="en-US" sz="3200" dirty="0" smtClean="0"/>
              <a:t>339/351)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29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Tips for Answering Purpose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6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1. Review the passage briefly before answering.</a:t>
            </a:r>
          </a:p>
          <a:p>
            <a:r>
              <a:rPr lang="en-US" sz="3600" dirty="0" smtClean="0"/>
              <a:t>2. Ask yourself whether the passage fulfills the writer’s intended goal or purpose.</a:t>
            </a:r>
          </a:p>
          <a:p>
            <a:pPr lvl="1"/>
            <a:r>
              <a:rPr lang="en-US" sz="3600" dirty="0" smtClean="0"/>
              <a:t>This will eliminate two of the four responses.</a:t>
            </a:r>
          </a:p>
        </p:txBody>
      </p:sp>
    </p:spTree>
    <p:extLst>
      <p:ext uri="{BB962C8B-B14F-4D97-AF65-F5344CB8AC3E}">
        <p14:creationId xmlns:p14="http://schemas.microsoft.com/office/powerpoint/2010/main" val="1042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Tips for Answering Purpose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200400"/>
          </a:xfrm>
        </p:spPr>
        <p:txBody>
          <a:bodyPr>
            <a:normAutofit/>
          </a:bodyPr>
          <a:lstStyle/>
          <a:p>
            <a:r>
              <a:rPr lang="en-US" sz="3600" dirty="0"/>
              <a:t>3. Finally ask yourself why the passage either fulfills or does not fulfill the goal or purpose stated in the question.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95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r>
              <a:rPr lang="en-US" sz="3600" dirty="0" smtClean="0"/>
              <a:t>These questions ask you to determine whether sentences or phrases should be added, changed, or deleted and why.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316</TotalTime>
  <Words>1004</Words>
  <Application>Microsoft Office PowerPoint</Application>
  <PresentationFormat>On-screen Show (4:3)</PresentationFormat>
  <Paragraphs>174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Executive</vt:lpstr>
      <vt:lpstr>ACT English Test</vt:lpstr>
      <vt:lpstr>English Test Content</vt:lpstr>
      <vt:lpstr>English Test Content</vt:lpstr>
      <vt:lpstr>English Test Content</vt:lpstr>
      <vt:lpstr>Production of Writing</vt:lpstr>
      <vt:lpstr>Writer’s Goal or Purpose</vt:lpstr>
      <vt:lpstr>Tips for Answering Purpose Questions</vt:lpstr>
      <vt:lpstr>Tips for Answering Purpose Questions</vt:lpstr>
      <vt:lpstr>Relevancy of Material</vt:lpstr>
      <vt:lpstr>Relevancy of Material</vt:lpstr>
      <vt:lpstr>Relevancy of Material</vt:lpstr>
      <vt:lpstr>Relevancy of Material</vt:lpstr>
      <vt:lpstr>Relevancy of Material</vt:lpstr>
      <vt:lpstr>Relevancy of Material</vt:lpstr>
      <vt:lpstr>Organization</vt:lpstr>
      <vt:lpstr>Organization</vt:lpstr>
      <vt:lpstr>Transitions</vt:lpstr>
      <vt:lpstr>Transitions</vt:lpstr>
      <vt:lpstr>Types of Transitions</vt:lpstr>
      <vt:lpstr>Transitional Sentences</vt:lpstr>
      <vt:lpstr>Knowledge of Language</vt:lpstr>
      <vt:lpstr>Diction</vt:lpstr>
      <vt:lpstr>Diction – Commonly Confused Words</vt:lpstr>
      <vt:lpstr>Diction – Commonly Confused Words</vt:lpstr>
      <vt:lpstr>Diction – Commonly Confused Words</vt:lpstr>
      <vt:lpstr>Rules for Answering Rhetorical Skills Questions</vt:lpstr>
      <vt:lpstr>Taking it Out</vt:lpstr>
      <vt:lpstr>When in Doubt  Omit or Remove</vt:lpstr>
      <vt:lpstr>Rules for Answering Rhetorical Skills Questions</vt:lpstr>
      <vt:lpstr>Make it Make Sense</vt:lpstr>
      <vt:lpstr>Rules for Answering Rhetorical Skills Questions</vt:lpstr>
      <vt:lpstr>Trust Your Ear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 English Test</dc:title>
  <dc:creator>Van Engen, Jason</dc:creator>
  <cp:lastModifiedBy>Van Engen, Jason</cp:lastModifiedBy>
  <cp:revision>32</cp:revision>
  <dcterms:created xsi:type="dcterms:W3CDTF">2016-09-08T13:14:59Z</dcterms:created>
  <dcterms:modified xsi:type="dcterms:W3CDTF">2017-02-27T13:32:00Z</dcterms:modified>
</cp:coreProperties>
</file>